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5" r:id="rId7"/>
    <p:sldId id="268" r:id="rId8"/>
    <p:sldId id="270" r:id="rId9"/>
    <p:sldId id="271" r:id="rId10"/>
    <p:sldId id="272" r:id="rId11"/>
  </p:sldIdLst>
  <p:sldSz cx="6858000" cy="9144000" type="screen4x3"/>
  <p:notesSz cx="7099300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88" autoAdjust="0"/>
    <p:restoredTop sz="94660"/>
  </p:normalViewPr>
  <p:slideViewPr>
    <p:cSldViewPr snapToObjects="1">
      <p:cViewPr>
        <p:scale>
          <a:sx n="50" d="100"/>
          <a:sy n="50" d="100"/>
        </p:scale>
        <p:origin x="-3197" y="-514"/>
      </p:cViewPr>
      <p:guideLst>
        <p:guide orient="horz" pos="2900"/>
        <p:guide pos="21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79B98-532C-4CCC-B1D7-30CDC74B5F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68350"/>
            <a:ext cx="28765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7A24D-8C3E-442A-AA5B-CA1CBB5CA0E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7A24D-8C3E-442A-AA5B-CA1CBB5CA0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7A24D-8C3E-442A-AA5B-CA1CBB5CA0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7A24D-8C3E-442A-AA5B-CA1CBB5CA0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7A24D-8C3E-442A-AA5B-CA1CBB5CA0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7A24D-8C3E-442A-AA5B-CA1CBB5CA0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7A24D-8C3E-442A-AA5B-CA1CBB5CA0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7A24D-8C3E-442A-AA5B-CA1CBB5CA0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7A24D-8C3E-442A-AA5B-CA1CBB5CA0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/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  <a:p>
            <a:pPr lvl="1" eaLnBrk="1" latinLnBrk="0" hangingPunct="1"/>
            <a:r>
              <a:rPr kumimoji="0" lang="zh-CN" altLang="en-US"/>
              <a:t>第二级</a:t>
            </a:r>
            <a:endParaRPr kumimoji="0" lang="zh-CN" altLang="en-US"/>
          </a:p>
          <a:p>
            <a:pPr lvl="2" eaLnBrk="1" latinLnBrk="0" hangingPunct="1"/>
            <a:r>
              <a:rPr kumimoji="0" lang="zh-CN" altLang="en-US"/>
              <a:t>第三级</a:t>
            </a:r>
            <a:endParaRPr kumimoji="0" lang="zh-CN" altLang="en-US"/>
          </a:p>
          <a:p>
            <a:pPr lvl="3" eaLnBrk="1" latinLnBrk="0" hangingPunct="1"/>
            <a:r>
              <a:rPr kumimoji="0" lang="zh-CN" altLang="en-US"/>
              <a:t>第四级</a:t>
            </a:r>
            <a:endParaRPr kumimoji="0" lang="zh-CN" altLang="en-US"/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任意多边形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0.png"/><Relationship Id="rId7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tags" Target="../tags/tag4.xml"/><Relationship Id="rId4" Type="http://schemas.openxmlformats.org/officeDocument/2006/relationships/image" Target="../media/image8.png"/><Relationship Id="rId3" Type="http://schemas.openxmlformats.org/officeDocument/2006/relationships/tags" Target="../tags/tag3.xml"/><Relationship Id="rId2" Type="http://schemas.openxmlformats.org/officeDocument/2006/relationships/image" Target="../media/image4.jpeg"/><Relationship Id="rId10" Type="http://schemas.openxmlformats.org/officeDocument/2006/relationships/notesSlide" Target="../notesSlides/notesSlide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65104" y="0"/>
            <a:ext cx="2480873" cy="9144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8512" y="1835696"/>
            <a:ext cx="4032575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err="1" smtClean="0">
                <a:solidFill>
                  <a:schemeClr val="dk1"/>
                </a:solidFill>
                <a:latin typeface="Times New Roman" panose="02020603050405020304" charset="0"/>
                <a:ea typeface="Arial Unicode MS" pitchFamily="34" charset="-122"/>
                <a:cs typeface="Times New Roman" panose="02020603050405020304" charset="0"/>
              </a:rPr>
              <a:t>Xfluid</a:t>
            </a:r>
            <a:r>
              <a:rPr lang="en-US" altLang="zh-CN" sz="1600" b="1" dirty="0" smtClean="0">
                <a:solidFill>
                  <a:schemeClr val="dk1"/>
                </a:solidFill>
                <a:latin typeface="Times New Roman" panose="02020603050405020304" charset="0"/>
                <a:ea typeface="Arial Unicode MS" pitchFamily="34" charset="-122"/>
                <a:cs typeface="Times New Roman" panose="02020603050405020304" charset="0"/>
              </a:rPr>
              <a:t> 3100 series micro control valve is designed to handle small flow rate liquid and air precisely  with maximum 180</a:t>
            </a:r>
            <a:r>
              <a:rPr lang="zh-CN" altLang="en-US" sz="1600" b="1" dirty="0" smtClean="0">
                <a:solidFill>
                  <a:schemeClr val="dk1"/>
                </a:solidFill>
                <a:latin typeface="Times New Roman" panose="02020603050405020304" charset="0"/>
                <a:ea typeface="Arial Unicode MS" pitchFamily="34" charset="-122"/>
                <a:cs typeface="Times New Roman" panose="02020603050405020304" charset="0"/>
              </a:rPr>
              <a:t>℃ </a:t>
            </a:r>
            <a:r>
              <a:rPr lang="en-US" altLang="zh-CN" sz="1600" b="1" dirty="0" smtClean="0">
                <a:solidFill>
                  <a:schemeClr val="dk1"/>
                </a:solidFill>
                <a:latin typeface="Times New Roman" panose="02020603050405020304" charset="0"/>
                <a:ea typeface="Arial Unicode MS" pitchFamily="34" charset="-122"/>
                <a:cs typeface="Times New Roman" panose="02020603050405020304" charset="0"/>
              </a:rPr>
              <a:t>temperature.</a:t>
            </a:r>
            <a:endParaRPr lang="en-US" altLang="zh-CN" sz="1600" b="1" dirty="0" smtClean="0">
              <a:solidFill>
                <a:schemeClr val="dk1"/>
              </a:solidFill>
              <a:latin typeface="Times New Roman" panose="02020603050405020304" charset="0"/>
              <a:ea typeface="Arial Unicode MS" pitchFamily="3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en-US" altLang="zh-CN" sz="1600" b="1" dirty="0" smtClean="0">
              <a:solidFill>
                <a:schemeClr val="dk1"/>
              </a:solidFill>
              <a:latin typeface="Times New Roman" panose="02020603050405020304" charset="0"/>
              <a:ea typeface="Arial Unicode MS" pitchFamily="34" charset="-122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600" b="1" dirty="0" smtClean="0">
                <a:solidFill>
                  <a:schemeClr val="dk1"/>
                </a:solidFill>
                <a:latin typeface="Times New Roman" panose="02020603050405020304" charset="0"/>
                <a:ea typeface="Arial Unicode MS" pitchFamily="34" charset="-122"/>
                <a:cs typeface="Times New Roman" panose="02020603050405020304" charset="0"/>
              </a:rPr>
              <a:t>DN2.8-DN8</a:t>
            </a:r>
            <a:endParaRPr lang="en-US" altLang="zh-CN" sz="1600" b="1" dirty="0" smtClean="0">
              <a:solidFill>
                <a:schemeClr val="dk1"/>
              </a:solidFill>
              <a:latin typeface="Times New Roman" panose="02020603050405020304" charset="0"/>
              <a:ea typeface="Arial Unicode MS" pitchFamily="34" charset="-122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600" b="1" dirty="0" smtClean="0">
                <a:solidFill>
                  <a:schemeClr val="dk1"/>
                </a:solidFill>
                <a:latin typeface="Times New Roman" panose="02020603050405020304" charset="0"/>
                <a:ea typeface="Arial Unicode MS" pitchFamily="34" charset="-122"/>
                <a:cs typeface="Times New Roman" panose="02020603050405020304" charset="0"/>
              </a:rPr>
              <a:t>Max Pressure: 25Bar</a:t>
            </a:r>
            <a:endParaRPr lang="en-US" altLang="zh-CN" sz="1600" b="1" dirty="0" smtClean="0">
              <a:solidFill>
                <a:schemeClr val="dk1"/>
              </a:solidFill>
              <a:latin typeface="Times New Roman" panose="02020603050405020304" charset="0"/>
              <a:ea typeface="Arial Unicode MS" pitchFamily="34" charset="-122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600" b="1" dirty="0" smtClean="0">
                <a:solidFill>
                  <a:schemeClr val="dk1"/>
                </a:solidFill>
                <a:latin typeface="Times New Roman" panose="02020603050405020304" charset="0"/>
                <a:ea typeface="Arial Unicode MS" pitchFamily="34" charset="-122"/>
                <a:cs typeface="Times New Roman" panose="02020603050405020304" charset="0"/>
              </a:rPr>
              <a:t>Temperature range:0</a:t>
            </a:r>
            <a:r>
              <a:rPr lang="zh-CN" altLang="en-US" sz="1600" b="1" dirty="0" smtClean="0">
                <a:solidFill>
                  <a:schemeClr val="dk1"/>
                </a:solidFill>
                <a:latin typeface="Times New Roman" panose="02020603050405020304" charset="0"/>
                <a:ea typeface="Arial Unicode MS" pitchFamily="34" charset="-122"/>
                <a:cs typeface="Times New Roman" panose="02020603050405020304" charset="0"/>
              </a:rPr>
              <a:t>℃</a:t>
            </a:r>
            <a:r>
              <a:rPr lang="en-US" altLang="zh-CN" sz="1600" b="1" dirty="0" smtClean="0">
                <a:solidFill>
                  <a:schemeClr val="dk1"/>
                </a:solidFill>
                <a:latin typeface="Times New Roman" panose="02020603050405020304" charset="0"/>
                <a:ea typeface="Arial Unicode MS" pitchFamily="34" charset="-122"/>
                <a:cs typeface="Times New Roman" panose="02020603050405020304" charset="0"/>
              </a:rPr>
              <a:t>-180</a:t>
            </a:r>
            <a:r>
              <a:rPr lang="zh-CN" altLang="en-US" sz="1600" b="1" dirty="0" smtClean="0">
                <a:solidFill>
                  <a:schemeClr val="dk1"/>
                </a:solidFill>
                <a:latin typeface="Times New Roman" panose="02020603050405020304" charset="0"/>
                <a:ea typeface="Arial Unicode MS" pitchFamily="34" charset="-122"/>
                <a:cs typeface="Times New Roman" panose="02020603050405020304" charset="0"/>
              </a:rPr>
              <a:t>℃</a:t>
            </a:r>
            <a:endParaRPr lang="en-US" altLang="zh-CN" sz="1600" b="1" dirty="0" smtClean="0">
              <a:solidFill>
                <a:schemeClr val="dk1"/>
              </a:solidFill>
              <a:latin typeface="Times New Roman" panose="02020603050405020304" charset="0"/>
              <a:ea typeface="Arial Unicode MS" pitchFamily="34" charset="-122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600" b="1" dirty="0" smtClean="0">
                <a:solidFill>
                  <a:schemeClr val="dk1"/>
                </a:solidFill>
                <a:latin typeface="Times New Roman" panose="02020603050405020304" charset="0"/>
                <a:ea typeface="Arial Unicode MS" pitchFamily="34" charset="-122"/>
                <a:cs typeface="Times New Roman" panose="02020603050405020304" charset="0"/>
              </a:rPr>
              <a:t>Kv range from 0.007-1.19m³/h</a:t>
            </a:r>
            <a:endParaRPr lang="en-US" altLang="zh-CN" sz="1600" b="1" dirty="0" smtClean="0">
              <a:solidFill>
                <a:schemeClr val="dk1"/>
              </a:solidFill>
              <a:latin typeface="Times New Roman" panose="02020603050405020304" charset="0"/>
              <a:ea typeface="Arial Unicode MS" pitchFamily="34" charset="-122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600" b="1" dirty="0" smtClean="0">
                <a:solidFill>
                  <a:schemeClr val="dk1"/>
                </a:solidFill>
                <a:latin typeface="Times New Roman" panose="02020603050405020304" charset="0"/>
                <a:ea typeface="Arial Unicode MS" pitchFamily="34" charset="-122"/>
                <a:cs typeface="Times New Roman" panose="02020603050405020304" charset="0"/>
              </a:rPr>
              <a:t>Body material: SS304</a:t>
            </a:r>
            <a:endParaRPr lang="en-US" altLang="zh-CN" sz="1600" b="1" dirty="0" smtClean="0">
              <a:solidFill>
                <a:schemeClr val="dk1"/>
              </a:solidFill>
              <a:latin typeface="Times New Roman" panose="02020603050405020304" charset="0"/>
              <a:ea typeface="Arial Unicode MS" pitchFamily="34" charset="-122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600" b="1" dirty="0" smtClean="0">
                <a:solidFill>
                  <a:schemeClr val="dk1"/>
                </a:solidFill>
                <a:latin typeface="Times New Roman" panose="02020603050405020304" charset="0"/>
                <a:ea typeface="Arial Unicode MS" pitchFamily="34" charset="-122"/>
                <a:cs typeface="Times New Roman" panose="02020603050405020304" charset="0"/>
              </a:rPr>
              <a:t>Sealing material: PTFE</a:t>
            </a:r>
            <a:endParaRPr lang="en-US" altLang="zh-CN" sz="1600" b="1" dirty="0" smtClean="0">
              <a:solidFill>
                <a:schemeClr val="dk1"/>
              </a:solidFill>
              <a:latin typeface="Times New Roman" panose="02020603050405020304" charset="0"/>
              <a:ea typeface="Arial Unicode MS" pitchFamily="34" charset="-122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600" b="1" dirty="0" smtClean="0">
                <a:solidFill>
                  <a:schemeClr val="dk1"/>
                </a:solidFill>
                <a:latin typeface="Times New Roman" panose="02020603050405020304" charset="0"/>
                <a:ea typeface="Arial Unicode MS" pitchFamily="34" charset="-122"/>
                <a:cs typeface="Times New Roman" panose="02020603050405020304" charset="0"/>
              </a:rPr>
              <a:t>Combined with </a:t>
            </a:r>
            <a:r>
              <a:rPr lang="en-US" altLang="zh-CN" sz="1600" b="1" smtClean="0">
                <a:solidFill>
                  <a:schemeClr val="dk1"/>
                </a:solidFill>
                <a:latin typeface="Times New Roman" panose="02020603050405020304" charset="0"/>
                <a:ea typeface="Arial Unicode MS" pitchFamily="34" charset="-122"/>
                <a:cs typeface="Times New Roman" panose="02020603050405020304" charset="0"/>
              </a:rPr>
              <a:t>POWERFLOW 1500/1600/1880 valve </a:t>
            </a:r>
            <a:r>
              <a:rPr lang="en-US" altLang="zh-CN" sz="1600" b="1" dirty="0" smtClean="0">
                <a:solidFill>
                  <a:schemeClr val="dk1"/>
                </a:solidFill>
                <a:latin typeface="Times New Roman" panose="02020603050405020304" charset="0"/>
                <a:ea typeface="Arial Unicode MS" pitchFamily="34" charset="-122"/>
                <a:cs typeface="Times New Roman" panose="02020603050405020304" charset="0"/>
              </a:rPr>
              <a:t>positioner</a:t>
            </a:r>
            <a:endParaRPr lang="en-US" altLang="zh-CN" sz="1600" b="1" dirty="0" smtClean="0">
              <a:solidFill>
                <a:schemeClr val="dk1"/>
              </a:solidFill>
              <a:latin typeface="Times New Roman" panose="02020603050405020304" charset="0"/>
              <a:ea typeface="Arial Unicode MS" pitchFamily="34" charset="-122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600" b="1" dirty="0" smtClean="0">
                <a:solidFill>
                  <a:schemeClr val="dk1"/>
                </a:solidFill>
                <a:latin typeface="Times New Roman" panose="02020603050405020304" charset="0"/>
                <a:ea typeface="Arial Unicode MS" pitchFamily="34" charset="-122"/>
                <a:cs typeface="Times New Roman" panose="02020603050405020304" charset="0"/>
              </a:rPr>
              <a:t>Minimum control dead zone: 1%</a:t>
            </a:r>
            <a:endParaRPr lang="en-US" altLang="zh-CN" sz="1600" b="1" dirty="0">
              <a:solidFill>
                <a:schemeClr val="dk1"/>
              </a:solidFill>
              <a:latin typeface="Times New Roman" panose="02020603050405020304" charset="0"/>
              <a:ea typeface="Arial Unicode MS" pitchFamily="34" charset="-122"/>
              <a:cs typeface="Times New Roman" panose="0202060305040502030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-12023" y="1547664"/>
            <a:ext cx="6858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365104" y="0"/>
            <a:ext cx="0" cy="9144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I:\百度云同步盘\Pump Plan\6.销售和市场\5.进口品牌\Xfluid\NEW LOGO\XFluid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039" y="-39833"/>
            <a:ext cx="172510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4639639" y="899592"/>
            <a:ext cx="195834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002060"/>
                </a:solidFill>
                <a:latin typeface="Times New Roman" panose="02020603050405020304" charset="0"/>
                <a:ea typeface="Arial Unicode MS" pitchFamily="34" charset="-122"/>
                <a:cs typeface="Times New Roman" panose="02020603050405020304" charset="0"/>
              </a:rPr>
              <a:t>Micro Control Valve</a:t>
            </a:r>
            <a:endParaRPr lang="en-US" altLang="zh-CN" sz="1600" b="1" dirty="0" smtClean="0">
              <a:solidFill>
                <a:srgbClr val="002060"/>
              </a:solidFill>
              <a:latin typeface="Times New Roman" panose="02020603050405020304" charset="0"/>
              <a:ea typeface="Arial Unicode MS" pitchFamily="34" charset="-122"/>
              <a:cs typeface="Times New Roman" panose="02020603050405020304" charset="0"/>
            </a:endParaRPr>
          </a:p>
          <a:p>
            <a:r>
              <a:rPr lang="en-US" altLang="zh-CN" sz="1600" b="1" dirty="0" smtClean="0">
                <a:solidFill>
                  <a:srgbClr val="002060"/>
                </a:solidFill>
                <a:latin typeface="Times New Roman" panose="02020603050405020304" charset="0"/>
                <a:ea typeface="Arial Unicode MS" pitchFamily="34" charset="-122"/>
                <a:cs typeface="Times New Roman" panose="02020603050405020304" charset="0"/>
              </a:rPr>
              <a:t>3100 series </a:t>
            </a:r>
            <a:endParaRPr lang="zh-CN" altLang="en-US" sz="1600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图片 5" descr="透明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595" y="1793875"/>
            <a:ext cx="3892550" cy="5555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2022" y="0"/>
            <a:ext cx="6858000" cy="128843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12023" y="3333750"/>
            <a:ext cx="40107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   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-12023" y="1288435"/>
            <a:ext cx="6858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I:\百度云同步盘\Pump Plan\6.销售和市场\5.进口品牌\Xfluid\NEW LOGO\XFluid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33" y="-75783"/>
            <a:ext cx="230013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96153" y="1619672"/>
            <a:ext cx="3429000" cy="9220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chemeClr val="dk1"/>
                </a:solidFill>
                <a:latin typeface="Times New Roman" panose="02020603050405020304" charset="0"/>
                <a:ea typeface="Arial Unicode MS" pitchFamily="34" charset="-122"/>
                <a:cs typeface="Times New Roman" panose="02020603050405020304" charset="0"/>
              </a:rPr>
              <a:t>Valve Structure</a:t>
            </a:r>
            <a:endParaRPr lang="en-US" altLang="zh-CN" b="1" dirty="0">
              <a:solidFill>
                <a:schemeClr val="dk1"/>
              </a:solidFill>
              <a:latin typeface="Times New Roman" panose="02020603050405020304" charset="0"/>
              <a:ea typeface="Arial Unicode MS" pitchFamily="3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图片 2" descr="微信图片_20180907103533"/>
          <p:cNvPicPr>
            <a:picLocks noChangeAspect="1"/>
          </p:cNvPicPr>
          <p:nvPr/>
        </p:nvPicPr>
        <p:blipFill>
          <a:blip r:embed="rId2"/>
          <a:srcRect l="3022" r="39034"/>
          <a:stretch>
            <a:fillRect/>
          </a:stretch>
        </p:blipFill>
        <p:spPr>
          <a:xfrm>
            <a:off x="3511550" y="5966792"/>
            <a:ext cx="2605405" cy="2133600"/>
          </a:xfrm>
          <a:prstGeom prst="rect">
            <a:avLst/>
          </a:prstGeom>
        </p:spPr>
      </p:pic>
      <p:pic>
        <p:nvPicPr>
          <p:cNvPr id="5" name="图片 4" descr="微信图片_20180907111253"/>
          <p:cNvPicPr>
            <a:picLocks noChangeAspect="1"/>
          </p:cNvPicPr>
          <p:nvPr/>
        </p:nvPicPr>
        <p:blipFill rotWithShape="1">
          <a:blip r:embed="rId3"/>
          <a:srcRect l="6886" r="9942" b="23913"/>
          <a:stretch>
            <a:fillRect/>
          </a:stretch>
        </p:blipFill>
        <p:spPr>
          <a:xfrm>
            <a:off x="3527362" y="2627784"/>
            <a:ext cx="2369247" cy="1754324"/>
          </a:xfrm>
          <a:prstGeom prst="rect">
            <a:avLst/>
          </a:prstGeom>
        </p:spPr>
      </p:pic>
      <p:pic>
        <p:nvPicPr>
          <p:cNvPr id="6" name="图片 5" descr="微信图片_20180907104642"/>
          <p:cNvPicPr>
            <a:picLocks noChangeAspect="1"/>
          </p:cNvPicPr>
          <p:nvPr/>
        </p:nvPicPr>
        <p:blipFill>
          <a:blip r:embed="rId2"/>
          <a:srcRect l="61079" t="-655" r="3276"/>
          <a:stretch>
            <a:fillRect/>
          </a:stretch>
        </p:blipFill>
        <p:spPr>
          <a:xfrm>
            <a:off x="1176020" y="5935980"/>
            <a:ext cx="1871345" cy="2507615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2853055" y="6898640"/>
            <a:ext cx="1792605" cy="2774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349" y="2339340"/>
            <a:ext cx="1787780" cy="35388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180261" y="4584206"/>
            <a:ext cx="1071245" cy="260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 smtClean="0">
                <a:solidFill>
                  <a:schemeClr val="dk1"/>
                </a:solidFill>
                <a:latin typeface="Times New Roman" panose="02020603050405020304" charset="0"/>
                <a:ea typeface="Arial Unicode MS" pitchFamily="34" charset="-122"/>
                <a:cs typeface="Times New Roman" panose="02020603050405020304" charset="0"/>
              </a:rPr>
              <a:t>Flow Direction</a:t>
            </a:r>
            <a:endParaRPr lang="en-US" altLang="zh-CN" sz="1100" b="1" dirty="0" smtClean="0">
              <a:solidFill>
                <a:schemeClr val="dk1"/>
              </a:solidFill>
              <a:latin typeface="Times New Roman" panose="02020603050405020304" charset="0"/>
              <a:ea typeface="Arial Unicode MS" pitchFamily="34" charset="-122"/>
              <a:cs typeface="Times New Roman" panose="02020603050405020304" charset="0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4366106" y="4382108"/>
            <a:ext cx="691758" cy="98218"/>
          </a:xfrm>
          <a:prstGeom prst="rightArrow">
            <a:avLst>
              <a:gd name="adj1" fmla="val 50000"/>
              <a:gd name="adj2" fmla="val 154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180260" y="4845816"/>
            <a:ext cx="993140" cy="260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 smtClean="0">
                <a:solidFill>
                  <a:schemeClr val="dk1"/>
                </a:solidFill>
                <a:latin typeface="Times New Roman" panose="02020603050405020304" charset="0"/>
                <a:ea typeface="Arial Unicode MS" pitchFamily="34" charset="-122"/>
                <a:cs typeface="Times New Roman" panose="02020603050405020304" charset="0"/>
              </a:rPr>
              <a:t>Fully Opened</a:t>
            </a:r>
            <a:endParaRPr lang="en-US" altLang="zh-CN" sz="1100" b="1" dirty="0" smtClean="0">
              <a:solidFill>
                <a:schemeClr val="dk1"/>
              </a:solidFill>
              <a:latin typeface="Times New Roman" panose="02020603050405020304" charset="0"/>
              <a:ea typeface="Arial Unicode MS" pitchFamily="34" charset="-122"/>
              <a:cs typeface="Times New Roman" panose="0202060305040502030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208820" y="7838782"/>
            <a:ext cx="931545" cy="260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 smtClean="0">
                <a:solidFill>
                  <a:schemeClr val="dk1"/>
                </a:solidFill>
                <a:latin typeface="Times New Roman" panose="02020603050405020304" charset="0"/>
                <a:ea typeface="Arial Unicode MS" pitchFamily="34" charset="-122"/>
                <a:cs typeface="Times New Roman" panose="02020603050405020304" charset="0"/>
              </a:rPr>
              <a:t>Fully Closed</a:t>
            </a:r>
            <a:endParaRPr lang="en-US" altLang="zh-CN" sz="1100" b="1" dirty="0" smtClean="0">
              <a:solidFill>
                <a:schemeClr val="dk1"/>
              </a:solidFill>
              <a:latin typeface="Times New Roman" panose="02020603050405020304" charset="0"/>
              <a:ea typeface="Arial Unicode MS" pitchFamily="3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2022" y="0"/>
            <a:ext cx="6858000" cy="128843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12023" y="3333750"/>
            <a:ext cx="40107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   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-12023" y="1288435"/>
            <a:ext cx="6858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I:\百度云同步盘\Pump Plan\6.销售和市场\5.进口品牌\Xfluid\NEW LOGO\XFluid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13" y="-75783"/>
            <a:ext cx="230013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89295" y="2224352"/>
            <a:ext cx="630932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078" y="1300902"/>
            <a:ext cx="3429000" cy="9220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chemeClr val="dk1"/>
                </a:solidFill>
                <a:latin typeface="Times New Roman" panose="02020603050405020304" charset="0"/>
                <a:ea typeface="Arial Unicode MS" pitchFamily="34" charset="-122"/>
                <a:cs typeface="Times New Roman" panose="02020603050405020304" charset="0"/>
              </a:rPr>
              <a:t>Valve Dimension.</a:t>
            </a:r>
            <a:endParaRPr lang="en-US" altLang="zh-CN" b="1" dirty="0">
              <a:solidFill>
                <a:schemeClr val="dk1"/>
              </a:solidFill>
              <a:latin typeface="Times New Roman" panose="02020603050405020304" charset="0"/>
              <a:ea typeface="Arial Unicode MS" pitchFamily="3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9410" y="4925695"/>
            <a:ext cx="2621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b="1" dirty="0" smtClean="0">
                <a:solidFill>
                  <a:schemeClr val="dk1"/>
                </a:solidFill>
                <a:latin typeface="Times New Roman" panose="02020603050405020304" charset="0"/>
                <a:ea typeface="Arial Unicode MS" pitchFamily="34" charset="-122"/>
                <a:cs typeface="Times New Roman" panose="02020603050405020304" charset="0"/>
                <a:sym typeface="+mn-ea"/>
              </a:rPr>
              <a:t>Combined with 1500 series positioner</a:t>
            </a:r>
            <a:endParaRPr lang="en-US" altLang="zh-CN" sz="1200" b="1" dirty="0" smtClean="0">
              <a:solidFill>
                <a:schemeClr val="dk1"/>
              </a:solidFill>
              <a:latin typeface="Times New Roman" panose="02020603050405020304" charset="0"/>
              <a:ea typeface="Arial Unicode MS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48685" y="4925695"/>
            <a:ext cx="2583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b="1" dirty="0" smtClean="0">
                <a:solidFill>
                  <a:schemeClr val="dk1"/>
                </a:solidFill>
                <a:latin typeface="Times New Roman" panose="02020603050405020304" charset="0"/>
                <a:ea typeface="Arial Unicode MS" pitchFamily="34" charset="-122"/>
                <a:cs typeface="Times New Roman" panose="02020603050405020304" charset="0"/>
                <a:sym typeface="+mn-ea"/>
              </a:rPr>
              <a:t>Combined with1600 series positioner</a:t>
            </a:r>
            <a:endParaRPr lang="en-US" altLang="zh-CN" sz="1200" b="1" dirty="0" smtClean="0">
              <a:solidFill>
                <a:schemeClr val="dk1"/>
              </a:solidFill>
              <a:latin typeface="Times New Roman" panose="02020603050405020304" charset="0"/>
              <a:ea typeface="Arial Unicode MS" pitchFamily="34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092" y="1821815"/>
            <a:ext cx="1610374" cy="3103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85" y="1821815"/>
            <a:ext cx="1667510" cy="3103880"/>
          </a:xfrm>
          <a:prstGeom prst="rect">
            <a:avLst/>
          </a:prstGeom>
        </p:spPr>
      </p:pic>
      <p:pic>
        <p:nvPicPr>
          <p:cNvPr id="10" name="图片 9" descr="lALPDgQ9w1UBcQHNDGrNCMU_2245_31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210" y="5442585"/>
            <a:ext cx="2192027" cy="31032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719580" y="8545830"/>
            <a:ext cx="2583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1200" b="1" dirty="0" smtClean="0">
                <a:solidFill>
                  <a:schemeClr val="dk1"/>
                </a:solidFill>
                <a:latin typeface="Times New Roman" panose="02020603050405020304" charset="0"/>
                <a:ea typeface="Arial Unicode MS" pitchFamily="34" charset="-122"/>
                <a:cs typeface="Times New Roman" panose="02020603050405020304" charset="0"/>
                <a:sym typeface="+mn-ea"/>
              </a:rPr>
              <a:t>Combined with1880 series positioner</a:t>
            </a:r>
            <a:endParaRPr lang="en-US" altLang="zh-CN" sz="1200" b="1" dirty="0" smtClean="0">
              <a:solidFill>
                <a:schemeClr val="dk1"/>
              </a:solidFill>
              <a:latin typeface="Times New Roman" panose="02020603050405020304" charset="0"/>
              <a:ea typeface="Arial Unicode MS" pitchFamily="34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2022" y="0"/>
            <a:ext cx="6858000" cy="128843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-12023" y="1288435"/>
            <a:ext cx="6858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I:\百度云同步盘\Pump Plan\6.销售和市场\5.进口品牌\Xfluid\NEW LOGO\XFluid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13" y="-75783"/>
            <a:ext cx="230013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96215" y="1619885"/>
            <a:ext cx="1310005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err="1" smtClean="0">
                <a:solidFill>
                  <a:schemeClr val="dk1"/>
                </a:solidFill>
                <a:latin typeface="Times New Roman" panose="02020603050405020304" charset="0"/>
                <a:ea typeface="Arial Unicode MS" pitchFamily="34" charset="-122"/>
                <a:cs typeface="Times New Roman" panose="02020603050405020304" charset="0"/>
              </a:rPr>
              <a:t>Kv</a:t>
            </a:r>
            <a:r>
              <a:rPr lang="en-US" altLang="zh-CN" b="1" dirty="0" smtClean="0">
                <a:solidFill>
                  <a:schemeClr val="dk1"/>
                </a:solidFill>
                <a:latin typeface="Times New Roman" panose="02020603050405020304" charset="0"/>
                <a:ea typeface="Arial Unicode MS" pitchFamily="34" charset="-122"/>
                <a:cs typeface="Times New Roman" panose="02020603050405020304" charset="0"/>
              </a:rPr>
              <a:t> Data</a:t>
            </a:r>
            <a:endParaRPr lang="zh-CN" altLang="en-US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143828" y="2674620"/>
          <a:ext cx="6581775" cy="4217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050"/>
                <a:gridCol w="593725"/>
                <a:gridCol w="593725"/>
                <a:gridCol w="593090"/>
                <a:gridCol w="593725"/>
                <a:gridCol w="593725"/>
                <a:gridCol w="593090"/>
                <a:gridCol w="594360"/>
                <a:gridCol w="500380"/>
                <a:gridCol w="593725"/>
                <a:gridCol w="551180"/>
              </a:tblGrid>
              <a:tr h="7029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Type  selection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10%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20%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30%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40%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50%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60%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70%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80%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90%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100%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7029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3128 (DN2.8)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0.007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0.013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0.02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0.024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0.035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0.04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0.043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0.06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0.079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0.18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7029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3135 (DN3.5)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0.034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0.042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0.048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0.064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0.074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0.088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0.1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0.12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0.2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0.26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7029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3140   (DN4)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0.06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0.068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0.088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0.1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0.12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0.13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0.15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0.19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0.35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0.43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7029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3160   (DN6)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0.04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0.063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0.093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0.11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0.143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0.18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0.234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0.38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0.6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0.72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7029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3180   (DN8)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0.25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0.32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0.44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0.52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0.65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0.77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0.92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1.06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1.16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1.19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65104" y="0"/>
            <a:ext cx="2480873" cy="9144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8512" y="1835696"/>
            <a:ext cx="4032575" cy="4892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err="1" smtClean="0">
                <a:solidFill>
                  <a:schemeClr val="dk1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Xfluid</a:t>
            </a:r>
            <a:r>
              <a:rPr lang="en-US" altLang="zh-CN" sz="1600" b="1" dirty="0" smtClean="0">
                <a:solidFill>
                  <a:schemeClr val="dk1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 3100 </a:t>
            </a:r>
            <a:r>
              <a:rPr lang="zh-CN" altLang="en-US" sz="1600" b="1" dirty="0" smtClean="0">
                <a:solidFill>
                  <a:schemeClr val="dk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系列调节阀是专为</a:t>
            </a:r>
            <a:r>
              <a:rPr lang="zh-CN" altLang="en-US" sz="1600" b="1" dirty="0" smtClean="0">
                <a:solidFill>
                  <a:schemeClr val="dk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精确处理小流量的流体介质所</a:t>
            </a:r>
            <a:r>
              <a:rPr lang="zh-CN" altLang="en-US" sz="1600" b="1" dirty="0" smtClean="0">
                <a:solidFill>
                  <a:schemeClr val="dk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设计的，最高介质温度可达</a:t>
            </a:r>
            <a:r>
              <a:rPr lang="en-US" altLang="zh-CN" sz="1600" b="1" dirty="0" smtClean="0">
                <a:solidFill>
                  <a:schemeClr val="dk1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180℃</a:t>
            </a:r>
            <a:r>
              <a:rPr lang="zh-CN" altLang="en-US" sz="1600" b="1" dirty="0" smtClean="0">
                <a:solidFill>
                  <a:schemeClr val="dk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  <a:endParaRPr lang="en-US" altLang="zh-CN" sz="1600" b="1" dirty="0" smtClean="0">
              <a:solidFill>
                <a:schemeClr val="dk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50000"/>
              </a:lnSpc>
            </a:pPr>
            <a:endParaRPr lang="en-US" altLang="zh-CN" sz="1600" b="1" dirty="0" smtClean="0">
              <a:solidFill>
                <a:schemeClr val="dk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600" b="1" dirty="0" smtClean="0">
                <a:solidFill>
                  <a:schemeClr val="dk1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DN2.8-DN8</a:t>
            </a:r>
            <a:endParaRPr lang="en-US" altLang="zh-CN" sz="1600" b="1" dirty="0" smtClean="0">
              <a:solidFill>
                <a:schemeClr val="dk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 smtClean="0">
                <a:solidFill>
                  <a:schemeClr val="dk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管道压力</a:t>
            </a:r>
            <a:r>
              <a:rPr lang="en-US" altLang="zh-CN" sz="1600" b="1" dirty="0" smtClean="0">
                <a:solidFill>
                  <a:schemeClr val="dk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: </a:t>
            </a:r>
            <a:r>
              <a:rPr lang="en-US" altLang="zh-CN" sz="1600" b="1" dirty="0" smtClean="0">
                <a:solidFill>
                  <a:schemeClr val="dk1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Max 25Bar</a:t>
            </a:r>
            <a:endParaRPr lang="en-US" altLang="zh-CN" sz="1600" b="1" dirty="0" smtClean="0">
              <a:solidFill>
                <a:schemeClr val="dk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 smtClean="0">
                <a:solidFill>
                  <a:schemeClr val="dk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介质温度</a:t>
            </a:r>
            <a:r>
              <a:rPr lang="en-US" altLang="zh-CN" sz="1600" b="1" dirty="0" smtClean="0">
                <a:solidFill>
                  <a:schemeClr val="dk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: </a:t>
            </a:r>
            <a:r>
              <a:rPr lang="en-US" altLang="zh-CN" sz="1600" b="1" dirty="0" smtClean="0">
                <a:solidFill>
                  <a:schemeClr val="dk1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0</a:t>
            </a:r>
            <a:r>
              <a:rPr lang="zh-CN" altLang="en-US" sz="1600" b="1" dirty="0" smtClean="0">
                <a:solidFill>
                  <a:schemeClr val="dk1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℃</a:t>
            </a:r>
            <a:r>
              <a:rPr lang="en-US" altLang="zh-CN" sz="1600" b="1" dirty="0" smtClean="0">
                <a:solidFill>
                  <a:schemeClr val="dk1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-180</a:t>
            </a:r>
            <a:r>
              <a:rPr lang="zh-CN" altLang="en-US" sz="1600" b="1" dirty="0" smtClean="0">
                <a:solidFill>
                  <a:schemeClr val="dk1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℃</a:t>
            </a:r>
            <a:endParaRPr lang="en-US" altLang="zh-CN" sz="1600" b="1" dirty="0" smtClean="0">
              <a:solidFill>
                <a:schemeClr val="dk1"/>
              </a:solidFill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600" b="1" dirty="0" smtClean="0">
                <a:solidFill>
                  <a:schemeClr val="dk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Kv</a:t>
            </a:r>
            <a:r>
              <a:rPr lang="zh-CN" altLang="en-US" sz="1600" b="1" dirty="0" smtClean="0">
                <a:solidFill>
                  <a:schemeClr val="dk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值范围</a:t>
            </a:r>
            <a:r>
              <a:rPr lang="en-US" altLang="zh-CN" sz="1600" b="1" dirty="0" smtClean="0">
                <a:solidFill>
                  <a:schemeClr val="dk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: </a:t>
            </a:r>
            <a:r>
              <a:rPr lang="en-US" altLang="zh-CN" sz="1600" b="1" dirty="0" smtClean="0">
                <a:solidFill>
                  <a:schemeClr val="dk1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0.007-1.19m³/h</a:t>
            </a:r>
            <a:endParaRPr lang="en-US" altLang="zh-CN" sz="1600" b="1" dirty="0" smtClean="0">
              <a:solidFill>
                <a:schemeClr val="dk1"/>
              </a:solidFill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 smtClean="0">
                <a:solidFill>
                  <a:schemeClr val="dk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阀体材质</a:t>
            </a:r>
            <a:r>
              <a:rPr lang="en-US" altLang="zh-CN" sz="1600" b="1" dirty="0" smtClean="0">
                <a:solidFill>
                  <a:schemeClr val="dk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: </a:t>
            </a:r>
            <a:r>
              <a:rPr lang="en-US" altLang="zh-CN" sz="1600" b="1" dirty="0" smtClean="0">
                <a:solidFill>
                  <a:schemeClr val="dk1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SS304</a:t>
            </a:r>
            <a:endParaRPr lang="en-US" altLang="zh-CN" sz="1600" b="1" dirty="0" smtClean="0">
              <a:solidFill>
                <a:schemeClr val="dk1"/>
              </a:solidFill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 smtClean="0">
                <a:solidFill>
                  <a:schemeClr val="dk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密封材质</a:t>
            </a:r>
            <a:r>
              <a:rPr lang="en-US" altLang="zh-CN" sz="1600" b="1" dirty="0" smtClean="0">
                <a:solidFill>
                  <a:schemeClr val="dk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: </a:t>
            </a:r>
            <a:r>
              <a:rPr lang="en-US" altLang="zh-CN" sz="1600" b="1" dirty="0" smtClean="0">
                <a:solidFill>
                  <a:schemeClr val="dk1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PTFE</a:t>
            </a:r>
            <a:endParaRPr lang="en-US" altLang="zh-CN" sz="1600" b="1" dirty="0" smtClean="0">
              <a:solidFill>
                <a:schemeClr val="dk1"/>
              </a:solidFill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 smtClean="0">
                <a:solidFill>
                  <a:schemeClr val="dk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可与</a:t>
            </a:r>
            <a:r>
              <a:rPr lang="en-US" altLang="zh-CN" sz="1600" b="1" dirty="0" smtClean="0">
                <a:solidFill>
                  <a:schemeClr val="dk1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POWERFLOW 1500/1600/1880</a:t>
            </a:r>
            <a:r>
              <a:rPr lang="zh-CN" altLang="en-US" sz="1600" b="1" dirty="0" smtClean="0">
                <a:solidFill>
                  <a:schemeClr val="dk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系列定位器搭配使用</a:t>
            </a:r>
            <a:endParaRPr lang="en-US" altLang="zh-CN" sz="1600" b="1" dirty="0" smtClean="0">
              <a:solidFill>
                <a:schemeClr val="dk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b="1" dirty="0" smtClean="0">
                <a:solidFill>
                  <a:schemeClr val="dk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最小控制死区</a:t>
            </a:r>
            <a:r>
              <a:rPr lang="en-US" altLang="zh-CN" sz="1600" b="1" dirty="0" smtClean="0">
                <a:solidFill>
                  <a:schemeClr val="dk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:</a:t>
            </a:r>
            <a:r>
              <a:rPr lang="en-US" altLang="zh-CN" sz="1600" b="1" dirty="0" smtClean="0">
                <a:solidFill>
                  <a:schemeClr val="dk1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1%</a:t>
            </a:r>
            <a:endParaRPr lang="en-US" altLang="zh-CN" sz="1600" b="1" dirty="0" smtClean="0">
              <a:solidFill>
                <a:schemeClr val="dk1"/>
              </a:solidFill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-12023" y="1547664"/>
            <a:ext cx="6858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365104" y="0"/>
            <a:ext cx="0" cy="9144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I:\百度云同步盘\Pump Plan\6.销售和市场\5.进口品牌\Xfluid\NEW LOGO\XFluid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039" y="-39833"/>
            <a:ext cx="172510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4419080" y="946436"/>
            <a:ext cx="242633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</a:rPr>
              <a:t>3100</a:t>
            </a:r>
            <a:r>
              <a:rPr lang="zh-CN" altLang="en-US" sz="1600" b="1" dirty="0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</a:rPr>
              <a:t>系列微小流量调节阀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pic>
        <p:nvPicPr>
          <p:cNvPr id="6" name="图片 5" descr="透明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595" y="1793875"/>
            <a:ext cx="3892550" cy="5555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2022" y="0"/>
            <a:ext cx="6858000" cy="128843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12023" y="3333750"/>
            <a:ext cx="40107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   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-12023" y="1288435"/>
            <a:ext cx="6858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I:\百度云同步盘\Pump Plan\6.销售和市场\5.进口品牌\Xfluid\NEW LOGO\XFluid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13" y="-75783"/>
            <a:ext cx="230013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96153" y="1619672"/>
            <a:ext cx="3429000" cy="9220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dk1"/>
                </a:solidFill>
                <a:latin typeface="华文中宋" panose="02010600040101010101" charset="-122"/>
                <a:ea typeface="华文中宋" panose="02010600040101010101" charset="-122"/>
                <a:cs typeface="Arial" panose="020B0604020202020204" pitchFamily="34" charset="0"/>
              </a:rPr>
              <a:t>阀门结构</a:t>
            </a:r>
            <a:endParaRPr lang="en-US" altLang="zh-CN" b="1" dirty="0">
              <a:solidFill>
                <a:schemeClr val="dk1"/>
              </a:solidFill>
              <a:latin typeface="华文中宋" panose="02010600040101010101" charset="-122"/>
              <a:ea typeface="华文中宋" panose="0201060004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3" name="图片 2" descr="微信图片_20180907103533"/>
          <p:cNvPicPr>
            <a:picLocks noChangeAspect="1"/>
          </p:cNvPicPr>
          <p:nvPr/>
        </p:nvPicPr>
        <p:blipFill>
          <a:blip r:embed="rId2"/>
          <a:srcRect l="3022" r="39034"/>
          <a:stretch>
            <a:fillRect/>
          </a:stretch>
        </p:blipFill>
        <p:spPr>
          <a:xfrm>
            <a:off x="3511550" y="5966792"/>
            <a:ext cx="2605405" cy="2133600"/>
          </a:xfrm>
          <a:prstGeom prst="rect">
            <a:avLst/>
          </a:prstGeom>
        </p:spPr>
      </p:pic>
      <p:pic>
        <p:nvPicPr>
          <p:cNvPr id="5" name="图片 4" descr="微信图片_20180907111253"/>
          <p:cNvPicPr>
            <a:picLocks noChangeAspect="1"/>
          </p:cNvPicPr>
          <p:nvPr/>
        </p:nvPicPr>
        <p:blipFill rotWithShape="1">
          <a:blip r:embed="rId3"/>
          <a:srcRect l="6886" r="9942" b="23913"/>
          <a:stretch>
            <a:fillRect/>
          </a:stretch>
        </p:blipFill>
        <p:spPr>
          <a:xfrm>
            <a:off x="3527362" y="2627784"/>
            <a:ext cx="2369247" cy="1754324"/>
          </a:xfrm>
          <a:prstGeom prst="rect">
            <a:avLst/>
          </a:prstGeom>
        </p:spPr>
      </p:pic>
      <p:pic>
        <p:nvPicPr>
          <p:cNvPr id="6" name="图片 5" descr="微信图片_20180907104642"/>
          <p:cNvPicPr>
            <a:picLocks noChangeAspect="1"/>
          </p:cNvPicPr>
          <p:nvPr/>
        </p:nvPicPr>
        <p:blipFill>
          <a:blip r:embed="rId2"/>
          <a:srcRect l="61079" t="-655" r="3276"/>
          <a:stretch>
            <a:fillRect/>
          </a:stretch>
        </p:blipFill>
        <p:spPr>
          <a:xfrm>
            <a:off x="1176020" y="5935980"/>
            <a:ext cx="1871345" cy="2507615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2853055" y="6898640"/>
            <a:ext cx="1792605" cy="2774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349" y="2339340"/>
            <a:ext cx="1787780" cy="35388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180261" y="4584206"/>
            <a:ext cx="744220" cy="260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b="1" dirty="0">
                <a:solidFill>
                  <a:schemeClr val="dk1"/>
                </a:solidFill>
                <a:latin typeface="华文中宋" panose="02010600040101010101" charset="-122"/>
                <a:ea typeface="华文中宋" panose="02010600040101010101" charset="-122"/>
              </a:rPr>
              <a:t>介质流向</a:t>
            </a:r>
            <a:endParaRPr lang="zh-CN" altLang="en-US" sz="1100" dirty="0"/>
          </a:p>
        </p:txBody>
      </p:sp>
      <p:sp>
        <p:nvSpPr>
          <p:cNvPr id="2" name="右箭头 1"/>
          <p:cNvSpPr/>
          <p:nvPr/>
        </p:nvSpPr>
        <p:spPr>
          <a:xfrm>
            <a:off x="4366106" y="4382108"/>
            <a:ext cx="691758" cy="98218"/>
          </a:xfrm>
          <a:prstGeom prst="rightArrow">
            <a:avLst>
              <a:gd name="adj1" fmla="val 50000"/>
              <a:gd name="adj2" fmla="val 154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180260" y="4845816"/>
            <a:ext cx="744220" cy="260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b="1" dirty="0">
                <a:solidFill>
                  <a:schemeClr val="dk1"/>
                </a:solidFill>
                <a:latin typeface="华文中宋" panose="02010600040101010101" charset="-122"/>
                <a:ea typeface="华文中宋" panose="02010600040101010101" charset="-122"/>
              </a:rPr>
              <a:t>全开状态</a:t>
            </a:r>
            <a:endParaRPr lang="zh-CN" altLang="en-US" sz="1100" dirty="0"/>
          </a:p>
        </p:txBody>
      </p:sp>
      <p:sp>
        <p:nvSpPr>
          <p:cNvPr id="20" name="矩形 19"/>
          <p:cNvSpPr/>
          <p:nvPr/>
        </p:nvSpPr>
        <p:spPr>
          <a:xfrm>
            <a:off x="4208820" y="7838782"/>
            <a:ext cx="744220" cy="260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b="1" dirty="0">
                <a:solidFill>
                  <a:schemeClr val="dk1"/>
                </a:solidFill>
                <a:latin typeface="华文中宋" panose="02010600040101010101" charset="-122"/>
                <a:ea typeface="华文中宋" panose="02010600040101010101" charset="-122"/>
              </a:rPr>
              <a:t>全闭状态</a:t>
            </a:r>
            <a:endParaRPr lang="zh-CN" alt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2022" y="0"/>
            <a:ext cx="6858000" cy="128843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12023" y="3333750"/>
            <a:ext cx="40107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   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-12023" y="1288435"/>
            <a:ext cx="6858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I:\百度云同步盘\Pump Plan\6.销售和市场\5.进口品牌\Xfluid\NEW LOGO\XFluid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13" y="-75783"/>
            <a:ext cx="230013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89295" y="2224352"/>
            <a:ext cx="630932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8533" y="1302172"/>
            <a:ext cx="3429000" cy="9220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dk1"/>
                </a:solidFill>
                <a:latin typeface="华文中宋" panose="02010600040101010101" charset="-122"/>
                <a:ea typeface="华文中宋" panose="02010600040101010101" charset="-122"/>
                <a:cs typeface="Arial" panose="020B0604020202020204" pitchFamily="34" charset="0"/>
              </a:rPr>
              <a:t>机械尺寸</a:t>
            </a:r>
            <a:endParaRPr lang="en-US" altLang="zh-CN" b="1" dirty="0">
              <a:solidFill>
                <a:schemeClr val="dk1"/>
              </a:solidFill>
              <a:latin typeface="华文中宋" panose="02010600040101010101" charset="-122"/>
              <a:ea typeface="华文中宋" panose="0201060004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87580" y="5023677"/>
            <a:ext cx="18313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b="1" dirty="0" smtClean="0">
                <a:solidFill>
                  <a:schemeClr val="dk1"/>
                </a:solidFill>
                <a:latin typeface="华文中宋" panose="02010600040101010101" charset="-122"/>
                <a:ea typeface="华文中宋" panose="02010600040101010101" charset="-122"/>
                <a:cs typeface="Arial" panose="020B0604020202020204" pitchFamily="34" charset="0"/>
              </a:rPr>
              <a:t>与</a:t>
            </a:r>
            <a:r>
              <a:rPr lang="en-US" altLang="zh-CN" sz="1200" b="1" dirty="0" smtClean="0">
                <a:solidFill>
                  <a:schemeClr val="dk1"/>
                </a:solidFill>
                <a:latin typeface="Times" charset="0"/>
                <a:ea typeface="Times" charset="0"/>
                <a:cs typeface="Arial" panose="020B0604020202020204" pitchFamily="34" charset="0"/>
              </a:rPr>
              <a:t>1500</a:t>
            </a:r>
            <a:r>
              <a:rPr lang="zh-CN" altLang="en-US" sz="1200" b="1" dirty="0" smtClean="0">
                <a:solidFill>
                  <a:schemeClr val="dk1"/>
                </a:solidFill>
                <a:latin typeface="华文中宋" panose="02010600040101010101" charset="-122"/>
                <a:ea typeface="华文中宋" panose="02010600040101010101" charset="-122"/>
                <a:cs typeface="Arial" panose="020B0604020202020204" pitchFamily="34" charset="0"/>
              </a:rPr>
              <a:t>系列定位器匹配</a:t>
            </a:r>
            <a:endParaRPr lang="en-US" altLang="zh-CN" b="1" dirty="0" smtClean="0">
              <a:solidFill>
                <a:schemeClr val="dk1"/>
              </a:solidFill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57172" y="5023677"/>
            <a:ext cx="18313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b="1" dirty="0" smtClean="0">
                <a:solidFill>
                  <a:schemeClr val="dk1"/>
                </a:solidFill>
                <a:latin typeface="华文中宋" panose="02010600040101010101" charset="-122"/>
                <a:ea typeface="华文中宋" panose="02010600040101010101" charset="-122"/>
                <a:cs typeface="Arial" panose="020B0604020202020204" pitchFamily="34" charset="0"/>
              </a:rPr>
              <a:t>与</a:t>
            </a:r>
            <a:r>
              <a:rPr lang="en-US" altLang="zh-CN" sz="1200" b="1" dirty="0" smtClean="0">
                <a:solidFill>
                  <a:schemeClr val="dk1"/>
                </a:solidFill>
                <a:latin typeface="Times" charset="0"/>
                <a:ea typeface="Times" charset="0"/>
                <a:cs typeface="Arial" panose="020B0604020202020204" pitchFamily="34" charset="0"/>
              </a:rPr>
              <a:t>1600</a:t>
            </a:r>
            <a:r>
              <a:rPr lang="zh-CN" altLang="en-US" sz="1200" b="1" dirty="0" smtClean="0">
                <a:solidFill>
                  <a:schemeClr val="dk1"/>
                </a:solidFill>
                <a:latin typeface="华文中宋" panose="02010600040101010101" charset="-122"/>
                <a:ea typeface="华文中宋" panose="02010600040101010101" charset="-122"/>
                <a:cs typeface="Arial" panose="020B0604020202020204" pitchFamily="34" charset="0"/>
              </a:rPr>
              <a:t>系列定位器匹配</a:t>
            </a:r>
            <a:endParaRPr lang="en-US" altLang="zh-CN" b="1" dirty="0" smtClean="0">
              <a:solidFill>
                <a:schemeClr val="dk1"/>
              </a:solidFill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57387" y="1920875"/>
            <a:ext cx="1610374" cy="3103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9340" y="1920240"/>
            <a:ext cx="1667352" cy="3103200"/>
          </a:xfrm>
          <a:prstGeom prst="rect">
            <a:avLst/>
          </a:prstGeom>
        </p:spPr>
      </p:pic>
      <p:pic>
        <p:nvPicPr>
          <p:cNvPr id="10" name="图片 9" descr="lALPDgQ9w1UBcQHNDGrNCMU_2245_317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221230" y="5391785"/>
            <a:ext cx="2192027" cy="31032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555702" y="8495222"/>
            <a:ext cx="17119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200" b="1" dirty="0" smtClean="0">
                <a:solidFill>
                  <a:schemeClr val="dk1"/>
                </a:solidFill>
                <a:latin typeface="华文中宋" panose="02010600040101010101" charset="-122"/>
                <a:ea typeface="华文中宋" panose="02010600040101010101" charset="-122"/>
                <a:cs typeface="Arial" panose="020B0604020202020204" pitchFamily="34" charset="0"/>
              </a:rPr>
              <a:t>与</a:t>
            </a:r>
            <a:r>
              <a:rPr lang="en-US" altLang="zh-CN" sz="1200" b="1" dirty="0" smtClean="0">
                <a:solidFill>
                  <a:schemeClr val="dk1"/>
                </a:solidFill>
                <a:latin typeface="Times" charset="0"/>
                <a:ea typeface="Times" charset="0"/>
                <a:cs typeface="Arial" panose="020B0604020202020204" pitchFamily="34" charset="0"/>
              </a:rPr>
              <a:t>1880</a:t>
            </a:r>
            <a:r>
              <a:rPr lang="zh-CN" altLang="en-US" sz="1200" b="1" dirty="0" smtClean="0">
                <a:solidFill>
                  <a:schemeClr val="dk1"/>
                </a:solidFill>
                <a:latin typeface="华文中宋" panose="02010600040101010101" charset="-122"/>
                <a:ea typeface="华文中宋" panose="02010600040101010101" charset="-122"/>
                <a:cs typeface="Arial" panose="020B0604020202020204" pitchFamily="34" charset="0"/>
              </a:rPr>
              <a:t>系列定位器匹配</a:t>
            </a:r>
            <a:endParaRPr lang="en-US" altLang="zh-CN" b="1" dirty="0" smtClean="0">
              <a:solidFill>
                <a:schemeClr val="dk1"/>
              </a:solidFill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2022" y="0"/>
            <a:ext cx="6858000" cy="128843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-12023" y="1288435"/>
            <a:ext cx="6858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I:\百度云同步盘\Pump Plan\6.销售和市场\5.进口品牌\Xfluid\NEW LOGO\XFluid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13" y="-75783"/>
            <a:ext cx="230013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96215" y="1619885"/>
            <a:ext cx="1310005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Arial" panose="020B0604020202020204" pitchFamily="34" charset="0"/>
                <a:ea typeface="Arial Unicode MS" charset="0"/>
              </a:rPr>
              <a:t>Kv</a:t>
            </a:r>
            <a:r>
              <a:rPr lang="zh-CN" altLang="en-US" b="1" dirty="0">
                <a:solidFill>
                  <a:schemeClr val="dk1"/>
                </a:solidFill>
                <a:latin typeface="华文中宋" panose="02010600040101010101" charset="-122"/>
                <a:ea typeface="华文中宋" panose="02010600040101010101" charset="-122"/>
              </a:rPr>
              <a:t>值数据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143828" y="2674620"/>
          <a:ext cx="6581775" cy="4217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050"/>
                <a:gridCol w="593725"/>
                <a:gridCol w="593725"/>
                <a:gridCol w="593090"/>
                <a:gridCol w="593725"/>
                <a:gridCol w="593725"/>
                <a:gridCol w="593090"/>
                <a:gridCol w="594360"/>
                <a:gridCol w="500380"/>
                <a:gridCol w="593725"/>
                <a:gridCol w="551180"/>
              </a:tblGrid>
              <a:tr h="7029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200" b="1">
                          <a:solidFill>
                            <a:srgbClr val="FFFFFF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选型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Arial" panose="020B0604020202020204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10%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20%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30%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40%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50%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60%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70%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80%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90%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100%</a:t>
                      </a:r>
                      <a:endParaRPr lang="en-US" altLang="en-US" sz="1200" b="1">
                        <a:solidFill>
                          <a:srgbClr val="FFFFFF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7029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3128 (DN2.8)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0.007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0.013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0.02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0.024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0.035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0.04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0.043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0.06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0.079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0.18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7029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3135 (DN3.5)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0.034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0.042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0.048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0.064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0.074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0.088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0.1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0.12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0.2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0.26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7029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3140   (DN4)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0.06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0.068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0.088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0.1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0.12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0.13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0.15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0.19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0.35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0.43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7029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3160   (DN6)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0.04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0.063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0.093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0.11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0.143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0.18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0.234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0.38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0.6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0.72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7029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3180   (DN8)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0.25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0.32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0.44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0.52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0.65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0.77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0.92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1.06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1.16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1.19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452c1851-4201-4294-bb39-d8dc919dfb45}"/>
  <p:tag name="TABLE_ENDDRAG_ORIGIN_RECT" val="518*332"/>
  <p:tag name="TABLE_ENDDRAG_RECT" val="8*220*518*332"/>
</p:tagLst>
</file>

<file path=ppt/tags/tag2.xml><?xml version="1.0" encoding="utf-8"?>
<p:tagLst xmlns:p="http://schemas.openxmlformats.org/presentationml/2006/main">
  <p:tag name="KSO_WM_UNIT_PLACING_PICTURE_USER_VIEWPORT" val="{&quot;height&quot;:2267.7165354330709,&quot;width&quot;:3622.2598425196852}"/>
</p:tagLst>
</file>

<file path=ppt/tags/tag3.xml><?xml version="1.0" encoding="utf-8"?>
<p:tagLst xmlns:p="http://schemas.openxmlformats.org/presentationml/2006/main">
  <p:tag name="KSO_WM_UNIT_PLACING_PICTURE_USER_VIEWPORT" val="{&quot;height&quot;:4886.9290161132812,&quot;width&quot;:2536.0221862792969}"/>
</p:tagLst>
</file>

<file path=ppt/tags/tag4.xml><?xml version="1.0" encoding="utf-8"?>
<p:tagLst xmlns:p="http://schemas.openxmlformats.org/presentationml/2006/main">
  <p:tag name="KSO_WM_UNIT_PLACING_PICTURE_USER_VIEWPORT" val="{&quot;height&quot;:4886.9290161132812,&quot;width&quot;:2625.7516479492188}"/>
</p:tagLst>
</file>

<file path=ppt/tags/tag5.xml><?xml version="1.0" encoding="utf-8"?>
<p:tagLst xmlns:p="http://schemas.openxmlformats.org/presentationml/2006/main">
  <p:tag name="KSO_WM_UNIT_PLACING_PICTURE_USER_VIEWPORT" val="{&quot;height&quot;:4886.929133858268,&quot;width&quot;:3452.0110236220471}"/>
</p:tagLst>
</file>

<file path=ppt/tags/tag6.xml><?xml version="1.0" encoding="utf-8"?>
<p:tagLst xmlns:p="http://schemas.openxmlformats.org/presentationml/2006/main">
  <p:tag name="KSO_WM_UNIT_TABLE_BEAUTIFY" val="smartTable{452c1851-4201-4294-bb39-d8dc919dfb45}"/>
  <p:tag name="TABLE_ENDDRAG_ORIGIN_RECT" val="518*332"/>
  <p:tag name="TABLE_ENDDRAG_RECT" val="8*220*518*33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顶峰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自定义 1">
      <a:majorFont>
        <a:latin typeface="Dutch801 XBd BT"/>
        <a:ea typeface="隶书"/>
        <a:cs typeface=""/>
      </a:majorFont>
      <a:minorFont>
        <a:latin typeface="Dutch801 XBd BT"/>
        <a:ea typeface="宋体"/>
        <a:cs typeface="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1449</Words>
  <Application>WPS 演示</Application>
  <PresentationFormat>全屏显示(4:3)</PresentationFormat>
  <Paragraphs>343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5" baseType="lpstr">
      <vt:lpstr>Arial</vt:lpstr>
      <vt:lpstr>宋体</vt:lpstr>
      <vt:lpstr>Wingdings</vt:lpstr>
      <vt:lpstr>Wingdings 2</vt:lpstr>
      <vt:lpstr>Arial Unicode MS</vt:lpstr>
      <vt:lpstr>Arial</vt:lpstr>
      <vt:lpstr>Times</vt:lpstr>
      <vt:lpstr>Times New Roman</vt:lpstr>
      <vt:lpstr>华文中宋</vt:lpstr>
      <vt:lpstr>Arial Unicode MS</vt:lpstr>
      <vt:lpstr>Dutch801 XBd BT</vt:lpstr>
      <vt:lpstr>Segoe Print</vt:lpstr>
      <vt:lpstr>微软雅黑</vt:lpstr>
      <vt:lpstr>Calibri</vt:lpstr>
      <vt:lpstr>隶书</vt:lpstr>
      <vt:lpstr>华文行楷</vt:lpstr>
      <vt:lpstr>流畅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Sky123.Org</dc:creator>
  <cp:lastModifiedBy>小姑娘</cp:lastModifiedBy>
  <cp:revision>656</cp:revision>
  <dcterms:created xsi:type="dcterms:W3CDTF">2014-03-20T09:43:00Z</dcterms:created>
  <dcterms:modified xsi:type="dcterms:W3CDTF">2021-02-25T07:04:33Z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